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1" r:id="rId9"/>
    <p:sldId id="274" r:id="rId10"/>
    <p:sldId id="275" r:id="rId11"/>
    <p:sldId id="276" r:id="rId12"/>
    <p:sldId id="277" r:id="rId13"/>
    <p:sldId id="262" r:id="rId14"/>
    <p:sldId id="278" r:id="rId15"/>
    <p:sldId id="279" r:id="rId16"/>
    <p:sldId id="280" r:id="rId17"/>
    <p:sldId id="264" r:id="rId18"/>
    <p:sldId id="281" r:id="rId19"/>
    <p:sldId id="282" r:id="rId20"/>
    <p:sldId id="283" r:id="rId21"/>
    <p:sldId id="284" r:id="rId22"/>
    <p:sldId id="265" r:id="rId23"/>
    <p:sldId id="285" r:id="rId24"/>
    <p:sldId id="286" r:id="rId25"/>
    <p:sldId id="287" r:id="rId26"/>
    <p:sldId id="266" r:id="rId27"/>
    <p:sldId id="288" r:id="rId28"/>
    <p:sldId id="289" r:id="rId29"/>
    <p:sldId id="290" r:id="rId30"/>
    <p:sldId id="291" r:id="rId31"/>
    <p:sldId id="267" r:id="rId32"/>
    <p:sldId id="292" r:id="rId33"/>
    <p:sldId id="293" r:id="rId34"/>
    <p:sldId id="294" r:id="rId35"/>
    <p:sldId id="295" r:id="rId36"/>
    <p:sldId id="268" r:id="rId37"/>
    <p:sldId id="269" r:id="rId38"/>
    <p:sldId id="270" r:id="rId39"/>
    <p:sldId id="2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93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65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71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40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022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277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189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85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87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82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78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60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9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69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09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F690A-AB7B-40DA-96C9-0A95A0DC7AA9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4D53CC-5B7D-4C6B-A52E-E1B8162391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5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06B6-97E1-42BA-9AF0-319A9970D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770943"/>
            <a:ext cx="8263657" cy="1646302"/>
          </a:xfrm>
        </p:spPr>
        <p:txBody>
          <a:bodyPr/>
          <a:lstStyle/>
          <a:p>
            <a:pPr algn="l"/>
            <a:r>
              <a:rPr lang="en-US" dirty="0"/>
              <a:t>Logistics Optimization for Delivery Routes – DHL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FC4DB-8462-2659-878A-70B73AD7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471431"/>
            <a:ext cx="7766936" cy="1096899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dirty="0"/>
              <a:t>Course Project | SQL Analytics</a:t>
            </a:r>
          </a:p>
          <a:p>
            <a:pPr algn="l"/>
            <a:r>
              <a:rPr lang="en-IN" dirty="0"/>
              <a:t>By: Abhishek Chakraborty</a:t>
            </a:r>
          </a:p>
          <a:p>
            <a:pPr algn="l"/>
            <a:r>
              <a:rPr lang="en-IN" dirty="0"/>
              <a:t>Video Presentation Link: https://</a:t>
            </a:r>
            <a:r>
              <a:rPr lang="en-IN" dirty="0" err="1"/>
              <a:t>share.vidyard.com</a:t>
            </a:r>
            <a:r>
              <a:rPr lang="en-IN" dirty="0"/>
              <a:t>/watch/</a:t>
            </a:r>
            <a:r>
              <a:rPr lang="en-IN" dirty="0" err="1"/>
              <a:t>isjHU847RpZL7FdoPoVRMr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48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A0AF-6196-6594-0C13-229828A3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B80-65C1-D7D1-3079-E3A3280F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65" y="0"/>
            <a:ext cx="9309147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  Top 10 delayed routes based on average delay hours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533BC-B5B7-9137-B0AF-663CA703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079"/>
            <a:ext cx="12192000" cy="62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4947-4420-9A0B-F86A-C130EA61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9AC5-A980-39F2-14BD-506CDAD4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65" y="0"/>
            <a:ext cx="9309147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2: Shipments by delay within each </a:t>
            </a:r>
            <a:r>
              <a:rPr lang="en-US" sz="2200" dirty="0" err="1"/>
              <a:t>Warehouse_ID</a:t>
            </a:r>
            <a:r>
              <a:rPr lang="en-US" sz="2200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96660-FB1F-703D-94B4-EFED24D99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18"/>
            <a:ext cx="12192000" cy="61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75C7-CC97-EB0D-98BD-9A6C1D365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7C44-4717-397B-3F2A-4354297B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65" y="0"/>
            <a:ext cx="9309147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Average delay per </a:t>
            </a:r>
            <a:r>
              <a:rPr lang="en-US" sz="2200" dirty="0" err="1"/>
              <a:t>Delivery_Type</a:t>
            </a:r>
            <a:r>
              <a:rPr lang="en-US" sz="2200" dirty="0"/>
              <a:t> (Express / Standard) 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28188-24AB-376F-0420-6F3DC768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16"/>
            <a:ext cx="12192000" cy="61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49E1-30F6-CED1-E2D2-806D8BE2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ROUTE OPTIMIZATION INSIGHTS (TASK 3)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2A1B2-DA1D-BE8C-EEE4-6C072070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Metrics Calculated:</a:t>
            </a:r>
            <a:endParaRPr lang="en-US" dirty="0"/>
          </a:p>
          <a:p>
            <a:r>
              <a:rPr lang="en-US" dirty="0"/>
              <a:t>Average transit time per route</a:t>
            </a:r>
          </a:p>
          <a:p>
            <a:r>
              <a:rPr lang="en-US" dirty="0"/>
              <a:t>Average delay per route</a:t>
            </a:r>
          </a:p>
          <a:p>
            <a:r>
              <a:rPr lang="en-US" dirty="0"/>
              <a:t>Distance-to-time efficiency ratio</a:t>
            </a:r>
          </a:p>
          <a:p>
            <a:r>
              <a:rPr lang="en-US" b="1" dirty="0"/>
              <a:t>Findings:</a:t>
            </a:r>
            <a:endParaRPr lang="en-US" dirty="0"/>
          </a:p>
          <a:p>
            <a:r>
              <a:rPr lang="en-US" dirty="0"/>
              <a:t>Some short-distance routes are less efficient than long-distance routes</a:t>
            </a:r>
          </a:p>
          <a:p>
            <a:r>
              <a:rPr lang="en-US" dirty="0"/>
              <a:t>Identified 3 routes with worst efficiency ratios</a:t>
            </a:r>
          </a:p>
          <a:p>
            <a:r>
              <a:rPr lang="en-US" dirty="0"/>
              <a:t>Several routes have more than 20% delayed shipments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78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57CF3-4225-CF67-21BA-1E85759A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3A75-BA62-5991-2365-E60EA68E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38030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3: Average transit time (in hours) and average delay (in hours) per route.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3222B-ACBB-B349-BD9D-7F9C108B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30"/>
            <a:ext cx="12192000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3736-349F-332F-7835-034DDBAB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C4AD-6BAD-1467-A914-467DD1CA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3: Distance-to-time efficiency ratio = </a:t>
            </a:r>
            <a:r>
              <a:rPr lang="en-US" sz="2200" dirty="0" err="1"/>
              <a:t>Distance_KM</a:t>
            </a:r>
            <a:r>
              <a:rPr lang="en-US" sz="2200" dirty="0"/>
              <a:t> / </a:t>
            </a:r>
            <a:r>
              <a:rPr lang="en-US" sz="2200" dirty="0" err="1"/>
              <a:t>Avg_Transit_Time_Hours</a:t>
            </a:r>
            <a:r>
              <a:rPr lang="en-US" sz="2200" dirty="0"/>
              <a:t> and </a:t>
            </a:r>
            <a:r>
              <a:rPr lang="en-IN" sz="2200" dirty="0"/>
              <a:t>top 3</a:t>
            </a:r>
            <a:r>
              <a:rPr lang="en-US" sz="2200" dirty="0"/>
              <a:t> routes with the worst efficiency ratio </a:t>
            </a:r>
            <a:br>
              <a:rPr lang="en-US" dirty="0"/>
            </a:br>
            <a:r>
              <a:rPr lang="en-US" sz="2200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DF79-6FF4-855B-8729-470B0C36F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03"/>
            <a:ext cx="12192000" cy="5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4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FE892-B157-2899-C24C-395D87DF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C781-A9CC-D414-2DC7-990AE55E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3: Routes with &gt;20% of shipments delayed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0C96A-61A8-6BA0-B24E-E2DEEF077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00"/>
            <a:ext cx="12192000" cy="62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8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D772-B657-341C-491C-A3B179DB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PERFORMANCE ANALYSIS (TASK 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6394-D79B-1D8B-7E4E-BBCD14DB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Analysis Performed:</a:t>
            </a:r>
            <a:endParaRPr lang="en-US" dirty="0"/>
          </a:p>
          <a:p>
            <a:r>
              <a:rPr lang="en-US" dirty="0"/>
              <a:t>Identified top 3 warehouses with highest average delay</a:t>
            </a:r>
          </a:p>
          <a:p>
            <a:r>
              <a:rPr lang="en-US" dirty="0"/>
              <a:t>Compared total shipments vs delayed shipments</a:t>
            </a:r>
          </a:p>
          <a:p>
            <a:r>
              <a:rPr lang="en-US" dirty="0"/>
              <a:t>Flagged warehouses exceeding global average delay</a:t>
            </a:r>
          </a:p>
          <a:p>
            <a:r>
              <a:rPr lang="en-US" dirty="0"/>
              <a:t>Ranked warehouses by on-time delivery percentage</a:t>
            </a:r>
          </a:p>
          <a:p>
            <a:r>
              <a:rPr lang="en-US" b="1" dirty="0"/>
              <a:t>Key Insight:</a:t>
            </a:r>
            <a:br>
              <a:rPr lang="en-US" dirty="0"/>
            </a:br>
            <a:r>
              <a:rPr lang="en-US" dirty="0"/>
              <a:t>High warehouse utilization often correlates with increased delivery delays.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339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E629-83A3-F969-E6ED-805D8ED31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8E3A-F68D-2759-940D-3843D063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4: Top 3 warehouses with the highest average shipment delay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CC0BD-063C-629F-0E33-0E95E232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00"/>
            <a:ext cx="12192000" cy="62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CBCD-9252-B88E-22AC-40A8E2AD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AD0C-9A4B-2DB1-A40E-107BD526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4: total shipments vs delayed shipments for each warehouse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81C5A-68D6-7BE0-9DE9-F687ECB8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627"/>
            <a:ext cx="12192000" cy="62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013A-8C2E-E08A-19A1-4E69BACD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DCB22-7C90-F201-993F-9D1A84EA2A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2048028"/>
            <a:ext cx="930914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DHL operates a large global logistics network across air, ground, and last-mile delivery.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ncreasing e-commerce demand has led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Delivery delays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Route congestion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Warehouse overload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project uses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SQL-driven analytics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identify operational bottlenecks and optimize delivery performance.</a:t>
            </a:r>
          </a:p>
        </p:txBody>
      </p:sp>
    </p:spTree>
    <p:extLst>
      <p:ext uri="{BB962C8B-B14F-4D97-AF65-F5344CB8AC3E}">
        <p14:creationId xmlns:p14="http://schemas.microsoft.com/office/powerpoint/2010/main" val="1972827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40E6-2DF2-E48E-2735-D2D6F3D80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7467-587A-C642-B1E1-176253C1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4: Warehouses where average delay exceeds the global average delay 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45C11-A1B3-3CFE-C490-C385B9D99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464"/>
            <a:ext cx="12192000" cy="61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A8A7-1105-8487-2900-AD1AF946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D172-4AD6-8D8B-0825-B836B360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4: Warehouse ranking based on delivery percentage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07EBF-0229-79DE-BAAB-E40395F9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5542-EF05-AB04-9993-9345B7A6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AGENT PERFORMANCE (TASK 5)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36E0-1D87-84CA-A3B5-F761004B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Metrics Used:</a:t>
            </a:r>
            <a:endParaRPr lang="en-US" dirty="0"/>
          </a:p>
          <a:p>
            <a:r>
              <a:rPr lang="en-US" dirty="0"/>
              <a:t>On-time delivery percentage per agent and route</a:t>
            </a:r>
          </a:p>
          <a:p>
            <a:r>
              <a:rPr lang="en-US" dirty="0"/>
              <a:t>Agent performance ranking</a:t>
            </a:r>
          </a:p>
          <a:p>
            <a:r>
              <a:rPr lang="en-US" dirty="0"/>
              <a:t>Experience and rating comparison</a:t>
            </a:r>
          </a:p>
          <a:p>
            <a:r>
              <a:rPr lang="en-US" b="1" dirty="0"/>
              <a:t>Findings:</a:t>
            </a:r>
            <a:endParaRPr lang="en-US" dirty="0"/>
          </a:p>
          <a:p>
            <a:r>
              <a:rPr lang="en-US" dirty="0"/>
              <a:t>Agents with higher experience show better on-time performance</a:t>
            </a:r>
          </a:p>
          <a:p>
            <a:r>
              <a:rPr lang="en-US" dirty="0"/>
              <a:t>Identified agents below 85% on-time threshold</a:t>
            </a:r>
          </a:p>
          <a:p>
            <a:r>
              <a:rPr lang="en-US" dirty="0"/>
              <a:t>Performance gaps suggest training and workload balancing needs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7298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256B7-B5E6-C0FF-A8BC-65B617B1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5110-E4E5-DE8C-1353-0DA9DBC9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5: Ranking of delivery agents by on-time delivery percentage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9C873-A31C-2FAD-EB39-30F8533E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804"/>
            <a:ext cx="12192000" cy="63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7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D9660-B6B5-9397-7363-F697875C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3BEF-F915-FCAF-301E-E143C12A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5:  Agents whose on-time % is below 85%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5F51F-2E3A-9248-0476-5ABDA19E3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6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8BCF-0AE0-9D69-CE3F-7EF22E9C9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B0C3-38A4-22C6-33B3-4EC1192B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5:  Agents average rating and experience (in years) of the top 5 vs bottom 5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879DE-3677-6291-B03F-B6FDECDCC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5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FE8F-9CCA-7FE0-8C61-D803534F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SHIPMENT TRACKING ANALYTICS (TASK 6)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0233-D3AB-D656-29A5-88BC5BF4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Insights Extracted:</a:t>
            </a:r>
            <a:endParaRPr lang="en-US" dirty="0"/>
          </a:p>
          <a:p>
            <a:r>
              <a:rPr lang="en-US" dirty="0"/>
              <a:t>Latest shipment status for all deliveries</a:t>
            </a:r>
          </a:p>
          <a:p>
            <a:r>
              <a:rPr lang="en-US" dirty="0"/>
              <a:t>Routes with majority shipments In Transit or Returned</a:t>
            </a:r>
          </a:p>
          <a:p>
            <a:r>
              <a:rPr lang="en-US" dirty="0"/>
              <a:t>Most frequent delay reasons:</a:t>
            </a:r>
          </a:p>
          <a:p>
            <a:pPr lvl="1"/>
            <a:r>
              <a:rPr lang="en-US" dirty="0"/>
              <a:t>Customs clearance</a:t>
            </a:r>
          </a:p>
          <a:p>
            <a:pPr lvl="1"/>
            <a:r>
              <a:rPr lang="en-US" dirty="0"/>
              <a:t>Weather disruptions</a:t>
            </a:r>
          </a:p>
          <a:p>
            <a:pPr lvl="1"/>
            <a:r>
              <a:rPr lang="en-US" dirty="0"/>
              <a:t>Route congestion</a:t>
            </a:r>
          </a:p>
          <a:p>
            <a:r>
              <a:rPr lang="en-US" dirty="0"/>
              <a:t>Identified shipments delayed over 120 hours for investigation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048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8B6B-DDF8-DFE8-6ECB-358FB329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4CDC-ACC9-9A7C-5E00-8F5AE39E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6: Latest delivery status for each shipment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2AEE2-A28A-FB94-D350-8A170C9C9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02"/>
            <a:ext cx="12192000" cy="62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7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3225-52DC-9B90-BE97-939E2E09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07D1-873E-117B-8070-E91C3345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6: Routes where shipments are still “In Transit” or “Returned”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A0B98-4014-C347-D140-B875DE144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078"/>
            <a:ext cx="12192000" cy="62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97AB4-8574-B06B-1224-3C18C4364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41C7-8E64-FC63-B426-2CBB0590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6: </a:t>
            </a:r>
            <a:r>
              <a:rPr lang="en-IN" sz="2200" dirty="0"/>
              <a:t> Most frequent delay reasons </a:t>
            </a:r>
            <a:br>
              <a:rPr lang="en-IN" dirty="0"/>
            </a:b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447E7-3C43-EA9E-F385-682E29DC5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4A5A-084E-245C-8B0D-74B96B9D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5C73D7-385A-53F7-9BD3-A98523223B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3362312"/>
            <a:ext cx="60167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Identify delivery delay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 route and hub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Evaluate warehouse and delivery agent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Improve on-time delivery percentage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Provide data-driven business recommendations for DHL</a:t>
            </a:r>
          </a:p>
        </p:txBody>
      </p:sp>
    </p:spTree>
    <p:extLst>
      <p:ext uri="{BB962C8B-B14F-4D97-AF65-F5344CB8AC3E}">
        <p14:creationId xmlns:p14="http://schemas.microsoft.com/office/powerpoint/2010/main" val="166841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409A-B5D2-AA59-D6B8-44BCA195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378E-CD00-7F92-2401-A9E24C4F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6: </a:t>
            </a:r>
            <a:r>
              <a:rPr lang="en-IN" sz="2200" dirty="0"/>
              <a:t> </a:t>
            </a:r>
            <a:r>
              <a:rPr lang="en-US" sz="2200" dirty="0"/>
              <a:t>Orders with exceptionally high delay (&gt;120 hours) </a:t>
            </a:r>
            <a:endParaRPr lang="en-I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63FFF-9EB0-4D3A-37B3-BAFF13CA6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724"/>
            <a:ext cx="12192000" cy="62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1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4F71-591B-CA62-EAB6-057842D1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KPI</a:t>
            </a:r>
            <a:r>
              <a:rPr lang="en-IN" dirty="0"/>
              <a:t> DASHBOARD (TASK 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7F4D-A430-1C18-D54D-26843682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 Performance Indicators:</a:t>
            </a:r>
            <a:endParaRPr lang="en-US" dirty="0"/>
          </a:p>
          <a:p>
            <a:r>
              <a:rPr lang="en-US" dirty="0"/>
              <a:t>Average delivery delay per source country</a:t>
            </a:r>
          </a:p>
          <a:p>
            <a:r>
              <a:rPr lang="en-US" dirty="0"/>
              <a:t>On-time delivery percentage</a:t>
            </a:r>
          </a:p>
          <a:p>
            <a:r>
              <a:rPr lang="en-US" dirty="0"/>
              <a:t>Average delay per route</a:t>
            </a:r>
          </a:p>
          <a:p>
            <a:r>
              <a:rPr lang="en-US" dirty="0"/>
              <a:t>Warehouse utilization percentage</a:t>
            </a:r>
          </a:p>
          <a:p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Provide management-level visibility into logistics performance.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32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E00B1-AA19-25F3-F121-30FD740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4CC9-A356-9F16-D4C1-2740BB4F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7:  Average Delivery Delay per </a:t>
            </a:r>
            <a:r>
              <a:rPr lang="en-US" sz="2200" dirty="0" err="1"/>
              <a:t>Source_Country</a:t>
            </a:r>
            <a:r>
              <a:rPr lang="en-US" sz="2200" dirty="0"/>
              <a:t>. </a:t>
            </a:r>
            <a:br>
              <a:rPr lang="en-US" dirty="0"/>
            </a:b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FB95-0AE8-A15A-A1C4-595565DD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5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2265-B5C0-6EF2-C743-1266EF78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75F-EC58-FFB3-BED8-071954D8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7:   On-Time Delivery % = (Total On-Time Deliveries / Total Deliveries) * 100 </a:t>
            </a:r>
            <a:br>
              <a:rPr lang="en-US" dirty="0"/>
            </a:b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7ED6-87D8-FCD1-F534-9E31900B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213F-BE84-E301-5E5B-BB05F8D06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E9C0-7EEE-C93A-2B8B-EF3743EC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7:  Average Delay (in hours) per </a:t>
            </a:r>
            <a:r>
              <a:rPr lang="en-US" sz="2200" dirty="0" err="1"/>
              <a:t>Route_ID</a:t>
            </a:r>
            <a:br>
              <a:rPr lang="en-US" dirty="0"/>
            </a:br>
            <a:br>
              <a:rPr lang="en-US" dirty="0"/>
            </a:b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DDCA9-E40D-0438-CADD-A5C6DC4E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0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2B037-C5FD-4FE1-E079-04537701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C69-4A0B-C24B-744A-5EFD262C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3465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7: Warehouse Utilization % = (</a:t>
            </a:r>
            <a:r>
              <a:rPr lang="en-US" sz="2200" dirty="0" err="1"/>
              <a:t>Shipments_Handled</a:t>
            </a:r>
            <a:r>
              <a:rPr lang="en-US" sz="2200" dirty="0"/>
              <a:t> / </a:t>
            </a:r>
            <a:r>
              <a:rPr lang="en-US" sz="2200" dirty="0" err="1"/>
              <a:t>Capacity_per_day</a:t>
            </a:r>
            <a:r>
              <a:rPr lang="en-US" sz="2200" dirty="0"/>
              <a:t>) * 100 </a:t>
            </a:r>
            <a:br>
              <a:rPr lang="en-US" sz="2200" dirty="0"/>
            </a:br>
            <a:br>
              <a:rPr lang="en-US" dirty="0"/>
            </a:b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4653-F9C7-1601-6428-59005DF1B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12"/>
            <a:ext cx="12192000" cy="6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6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20A0-4BDD-0DA3-60AD-00B3337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INSIGHTS</a:t>
            </a:r>
            <a:br>
              <a:rPr lang="en-IN" b="1" dirty="0"/>
            </a:b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46A31E-EAB3-AA4C-BADA-26B40A1DD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3500811"/>
            <a:ext cx="648927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Route inefficiencies are a major contributor to delays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Customs and weather are the most frequent delay reasons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Overutilized warehouses show lower on-time delivery rates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Experienced delivery agents consistently outperform others</a:t>
            </a:r>
          </a:p>
        </p:txBody>
      </p:sp>
    </p:spTree>
    <p:extLst>
      <p:ext uri="{BB962C8B-B14F-4D97-AF65-F5344CB8AC3E}">
        <p14:creationId xmlns:p14="http://schemas.microsoft.com/office/powerpoint/2010/main" val="135275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C898-8740-9C14-6F8E-9CA4FEF7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AA214A-A482-1567-B21B-F286AA1DD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3500811"/>
            <a:ext cx="69220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Optimize or redesign inefficient routes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Redistribute shipments across underutilized warehouses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Introduce targeted training programs for low-performing agents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 proactive monitoring for high-risk routes and hubs</a:t>
            </a:r>
          </a:p>
        </p:txBody>
      </p:sp>
    </p:spTree>
    <p:extLst>
      <p:ext uri="{BB962C8B-B14F-4D97-AF65-F5344CB8AC3E}">
        <p14:creationId xmlns:p14="http://schemas.microsoft.com/office/powerpoint/2010/main" val="422235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CB58-B6E2-4B21-6187-17FB9CBD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47D99E-33C6-F5C6-5444-32388260C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3500811"/>
            <a:ext cx="81051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SQL analytics enables deep visibility into logistics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Data-driven insights can significantly improve delivery reliability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analytical framework can scale across DHL’s global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Optimized logistics leads to better customer satisfaction and reduced costs</a:t>
            </a:r>
          </a:p>
        </p:txBody>
      </p:sp>
    </p:spTree>
    <p:extLst>
      <p:ext uri="{BB962C8B-B14F-4D97-AF65-F5344CB8AC3E}">
        <p14:creationId xmlns:p14="http://schemas.microsoft.com/office/powerpoint/2010/main" val="4114058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61C4-583E-EA70-8371-82A3223C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306D-24F2-FA41-1EA4-02B4A9AC0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9805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57CE-B2BE-1A64-9DDF-37E37B70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99F7-1590-6B3E-955B-BDE69431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Tables Used:</a:t>
            </a:r>
            <a:endParaRPr lang="en-US" dirty="0"/>
          </a:p>
          <a:p>
            <a:r>
              <a:rPr lang="en-US" dirty="0"/>
              <a:t>Orders – order and customer information</a:t>
            </a:r>
          </a:p>
          <a:p>
            <a:r>
              <a:rPr lang="en-US" dirty="0"/>
              <a:t>Shipments – pickup, delivery, delay, and tracking details</a:t>
            </a:r>
          </a:p>
          <a:p>
            <a:r>
              <a:rPr lang="en-US" dirty="0"/>
              <a:t>Routes – distance and expected transit times</a:t>
            </a:r>
          </a:p>
          <a:p>
            <a:r>
              <a:rPr lang="en-US" dirty="0"/>
              <a:t>Warehouses – capacity and location data</a:t>
            </a:r>
          </a:p>
          <a:p>
            <a:r>
              <a:rPr lang="en-US" dirty="0"/>
              <a:t>Delivery Agents – experience and performance metrics</a:t>
            </a:r>
          </a:p>
          <a:p>
            <a:r>
              <a:rPr lang="en-US" b="1" dirty="0"/>
              <a:t>Total Analysis Scope:</a:t>
            </a:r>
            <a:br>
              <a:rPr lang="en-US" dirty="0"/>
            </a:br>
            <a:r>
              <a:rPr lang="en-US" dirty="0"/>
              <a:t>End-to-end shipment lifecycle from order placement to delivery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10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399F-71F6-6FDB-2860-9A8C46DC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PREPARATION (TASK 1)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2DE4FA-1847-E70D-F293-92410E952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2946815"/>
            <a:ext cx="71593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Could not find any duplicate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Shipment_ID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records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Could not find any missing delay values using route-level averages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Standardized all date columns into timestamp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Flagged invalid records where delivery date &lt; pickup 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Ensured referential integrity across all tables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/>
              <a:t>Outcome:</a:t>
            </a:r>
            <a:br>
              <a:rPr lang="en-US" dirty="0"/>
            </a:br>
            <a:r>
              <a:rPr lang="en-US" dirty="0"/>
              <a:t>Clean and reliable dataset for accurate analysis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66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2333-63AD-35E6-C997-F030E53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09147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1: Flagging dates where </a:t>
            </a:r>
            <a:r>
              <a:rPr lang="en-US" sz="2200" dirty="0" err="1"/>
              <a:t>Delivery_Date</a:t>
            </a:r>
            <a:r>
              <a:rPr lang="en-US" sz="2200" dirty="0"/>
              <a:t> occurs before </a:t>
            </a:r>
            <a:r>
              <a:rPr lang="en-US" sz="2200" dirty="0" err="1"/>
              <a:t>Pickup_Date</a:t>
            </a:r>
            <a:r>
              <a:rPr lang="en-US" sz="2200" dirty="0"/>
              <a:t>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A1718-C43B-D2FF-9BD2-CA4EA20B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351"/>
            <a:ext cx="12192000" cy="5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6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884B-2CCD-DFF2-5588-726192BED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FB28-DA3D-780B-6A13-0227BAC1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09147" cy="458912"/>
          </a:xfrm>
        </p:spPr>
        <p:txBody>
          <a:bodyPr>
            <a:normAutofit/>
          </a:bodyPr>
          <a:lstStyle/>
          <a:p>
            <a:r>
              <a:rPr lang="en-US" sz="2200" dirty="0"/>
              <a:t>Task 1: Referential Integrity Validation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84025-0B8C-DC74-3300-AA9457776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640"/>
            <a:ext cx="12192000" cy="55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0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00BC-93B2-2936-6372-8B163770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DELIVERY DELAY ANALYSIS (TASK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6F4B-8531-532B-E9E9-F6F65857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Analysis Performed:</a:t>
            </a:r>
            <a:endParaRPr lang="en-US" dirty="0"/>
          </a:p>
          <a:p>
            <a:r>
              <a:rPr lang="en-US" dirty="0"/>
              <a:t>Calculated actual delivery delay using pickup and delivery timestamps</a:t>
            </a:r>
          </a:p>
          <a:p>
            <a:r>
              <a:rPr lang="en-US" dirty="0"/>
              <a:t>Identified Top 10 routes with highest average delays</a:t>
            </a:r>
          </a:p>
          <a:p>
            <a:r>
              <a:rPr lang="en-US" dirty="0"/>
              <a:t>Ranked delayed shipments within each warehouse</a:t>
            </a:r>
          </a:p>
          <a:p>
            <a:r>
              <a:rPr lang="en-US" dirty="0"/>
              <a:t>Compared delay performance between Express and Standard deliveries</a:t>
            </a:r>
          </a:p>
          <a:p>
            <a:r>
              <a:rPr lang="en-US" b="1" dirty="0"/>
              <a:t>Key Insight:</a:t>
            </a:r>
            <a:br>
              <a:rPr lang="en-US" dirty="0"/>
            </a:br>
            <a:r>
              <a:rPr lang="en-US" dirty="0"/>
              <a:t>Express deliveries generally outperform standard deliveries but still face route-based delays.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893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A38C1-DBC4-8C8C-1106-9A84E2A7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818D-A967-432B-A813-0982ABC7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09147" cy="458912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 Delivery delay calculation (in hours) for each shipment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2A3CE-D58C-FA6F-C4EC-29D9247AB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350"/>
            <a:ext cx="12192000" cy="5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30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</TotalTime>
  <Words>947</Words>
  <Application>Microsoft Office PowerPoint</Application>
  <PresentationFormat>Widescreen</PresentationFormat>
  <Paragraphs>124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Logistics Optimization for Delivery Routes – DHL</vt:lpstr>
      <vt:lpstr>Project Overview</vt:lpstr>
      <vt:lpstr>PROJECT OBJECTIVES</vt:lpstr>
      <vt:lpstr>DATASET OVERVIEW</vt:lpstr>
      <vt:lpstr>DATA CLEANING &amp; PREPARATION (TASK 1)</vt:lpstr>
      <vt:lpstr>Task 1: Flagging dates where Delivery_Date occurs before Pickup_Date   </vt:lpstr>
      <vt:lpstr>Task 1: Referential Integrity Validation</vt:lpstr>
      <vt:lpstr>DELIVERY DELAY ANALYSIS (TASK 2)</vt:lpstr>
      <vt:lpstr>Task 2:  Delivery delay calculation (in hours) for each shipment  </vt:lpstr>
      <vt:lpstr>Task 2:   Top 10 delayed routes based on average delay hours   </vt:lpstr>
      <vt:lpstr>Task 2: Shipments by delay within each Warehouse_ID </vt:lpstr>
      <vt:lpstr>Task 2: Average delay per Delivery_Type (Express / Standard)  </vt:lpstr>
      <vt:lpstr>ROUTE OPTIMIZATION INSIGHTS (TASK 3) </vt:lpstr>
      <vt:lpstr>Task 3: Average transit time (in hours) and average delay (in hours) per route.  </vt:lpstr>
      <vt:lpstr>Task 3: Distance-to-time efficiency ratio = Distance_KM / Avg_Transit_Time_Hours and top 3 routes with the worst efficiency ratio    </vt:lpstr>
      <vt:lpstr>Task 3: Routes with &gt;20% of shipments delayed  </vt:lpstr>
      <vt:lpstr>WAREHOUSE PERFORMANCE ANALYSIS (TASK 4)</vt:lpstr>
      <vt:lpstr>Task 4: Top 3 warehouses with the highest average shipment delay   </vt:lpstr>
      <vt:lpstr>Task 4: total shipments vs delayed shipments for each warehouse  </vt:lpstr>
      <vt:lpstr>Task 4: Warehouses where average delay exceeds the global average delay  </vt:lpstr>
      <vt:lpstr>Task 4: Warehouse ranking based on delivery percentage </vt:lpstr>
      <vt:lpstr>DELIVERY AGENT PERFORMANCE (TASK 5)</vt:lpstr>
      <vt:lpstr>Task 5: Ranking of delivery agents by on-time delivery percentage</vt:lpstr>
      <vt:lpstr>Task 5:  Agents whose on-time % is below 85% </vt:lpstr>
      <vt:lpstr>Task 5:  Agents average rating and experience (in years) of the top 5 vs bottom 5</vt:lpstr>
      <vt:lpstr>SHIPMENT TRACKING ANALYTICS (TASK 6)</vt:lpstr>
      <vt:lpstr>Task 6: Latest delivery status for each shipment</vt:lpstr>
      <vt:lpstr>Task 6: Routes where shipments are still “In Transit” or “Returned”</vt:lpstr>
      <vt:lpstr>Task 6:  Most frequent delay reasons  </vt:lpstr>
      <vt:lpstr>Task 6:  Orders with exceptionally high delay (&gt;120 hours) </vt:lpstr>
      <vt:lpstr>KPI DASHBOARD (TASK 7)</vt:lpstr>
      <vt:lpstr>Task 7:  Average Delivery Delay per Source_Country.  </vt:lpstr>
      <vt:lpstr>Task 7:   On-Time Delivery % = (Total On-Time Deliveries / Total Deliveries) * 100  </vt:lpstr>
      <vt:lpstr>Task 7:  Average Delay (in hours) per Route_ID  </vt:lpstr>
      <vt:lpstr>Task 7: Warehouse Utilization % = (Shipments_Handled / Capacity_per_day) * 100   </vt:lpstr>
      <vt:lpstr>KEY INSIGHTS </vt:lpstr>
      <vt:lpstr>BUSINESS 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Chakraborty</dc:creator>
  <cp:lastModifiedBy>Abhishek Chakraborty</cp:lastModifiedBy>
  <cp:revision>5</cp:revision>
  <dcterms:created xsi:type="dcterms:W3CDTF">2026-01-12T12:28:11Z</dcterms:created>
  <dcterms:modified xsi:type="dcterms:W3CDTF">2026-01-15T06:49:26Z</dcterms:modified>
</cp:coreProperties>
</file>